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0378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53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300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373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751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324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168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4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980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371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0031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9856B-2C0E-43F8-9746-0C920355723D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0016C-2389-4D86-807B-D06A7BF7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970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rutherscityschools.or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39" t="53983" r="20652" b="4652"/>
          <a:stretch/>
        </p:blipFill>
        <p:spPr bwMode="auto">
          <a:xfrm>
            <a:off x="4854632" y="4006510"/>
            <a:ext cx="4115090" cy="2552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33730" y="446314"/>
            <a:ext cx="647529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How to navigate your library</a:t>
            </a:r>
          </a:p>
          <a:p>
            <a:pPr algn="ctr"/>
            <a:r>
              <a:rPr lang="en-US" sz="4000" b="1" dirty="0" smtClean="0">
                <a:solidFill>
                  <a:srgbClr val="0070C0"/>
                </a:solidFill>
              </a:rPr>
              <a:t>OPAC</a:t>
            </a:r>
          </a:p>
          <a:p>
            <a:pPr algn="ctr"/>
            <a:r>
              <a:rPr lang="en-US" sz="4000" b="1" i="1" u="sng" dirty="0" smtClean="0"/>
              <a:t>O</a:t>
            </a:r>
            <a:r>
              <a:rPr lang="en-US" sz="4000" b="1" i="1" dirty="0" smtClean="0">
                <a:solidFill>
                  <a:srgbClr val="FF0000"/>
                </a:solidFill>
              </a:rPr>
              <a:t>n-Line </a:t>
            </a:r>
            <a:r>
              <a:rPr lang="en-US" sz="4000" b="1" i="1" u="sng" dirty="0" smtClean="0"/>
              <a:t>P</a:t>
            </a:r>
            <a:r>
              <a:rPr lang="en-US" sz="4000" b="1" i="1" dirty="0" smtClean="0">
                <a:solidFill>
                  <a:srgbClr val="FF0000"/>
                </a:solidFill>
              </a:rPr>
              <a:t>ublic </a:t>
            </a:r>
            <a:r>
              <a:rPr lang="en-US" sz="4000" b="1" i="1" u="sng" dirty="0" smtClean="0"/>
              <a:t>A</a:t>
            </a:r>
            <a:r>
              <a:rPr lang="en-US" sz="4000" b="1" i="1" dirty="0" smtClean="0">
                <a:solidFill>
                  <a:srgbClr val="FF0000"/>
                </a:solidFill>
              </a:rPr>
              <a:t>ccess </a:t>
            </a:r>
            <a:r>
              <a:rPr lang="en-US" sz="4000" b="1" i="1" u="sng" dirty="0" smtClean="0"/>
              <a:t>C</a:t>
            </a:r>
            <a:r>
              <a:rPr lang="en-US" sz="4000" b="1" i="1" dirty="0" smtClean="0">
                <a:solidFill>
                  <a:srgbClr val="FF0000"/>
                </a:solidFill>
              </a:rPr>
              <a:t>atalog</a:t>
            </a:r>
            <a:endParaRPr lang="en-US" sz="4000" b="1" i="1" dirty="0">
              <a:solidFill>
                <a:srgbClr val="FF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24" t="9236" r="24435" b="25267"/>
          <a:stretch/>
        </p:blipFill>
        <p:spPr bwMode="auto">
          <a:xfrm>
            <a:off x="685799" y="2385306"/>
            <a:ext cx="4168833" cy="306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0029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6" r="1073" b="6081"/>
          <a:stretch/>
        </p:blipFill>
        <p:spPr bwMode="auto">
          <a:xfrm>
            <a:off x="152400" y="2286000"/>
            <a:ext cx="8839201" cy="42365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2000" y="380999"/>
            <a:ext cx="7487434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You can also search by subject, </a:t>
            </a:r>
          </a:p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series or even all fields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2054" y="5410199"/>
            <a:ext cx="567784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subject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3" idx="0"/>
          </p:cNvCxnSpPr>
          <p:nvPr/>
        </p:nvCxnSpPr>
        <p:spPr>
          <a:xfrm flipH="1" flipV="1">
            <a:off x="3581400" y="4876800"/>
            <a:ext cx="744546" cy="53339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24400" y="4191000"/>
            <a:ext cx="492443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series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>
            <a:off x="3953673" y="4314111"/>
            <a:ext cx="770727" cy="45719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312162" y="4230098"/>
            <a:ext cx="643125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All fields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1955287" y="4353209"/>
            <a:ext cx="635513" cy="41810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063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93" t="12618" r="19244" b="4346"/>
          <a:stretch/>
        </p:blipFill>
        <p:spPr bwMode="auto">
          <a:xfrm>
            <a:off x="1219200" y="1066800"/>
            <a:ext cx="7292241" cy="5452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59939" y="457200"/>
            <a:ext cx="72527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Get started  by navigating to the high school web page</a:t>
            </a:r>
          </a:p>
          <a:p>
            <a:pPr algn="ctr"/>
            <a:r>
              <a:rPr lang="en-US" sz="2000" dirty="0" smtClean="0">
                <a:hlinkClick r:id="rId3"/>
              </a:rPr>
              <a:t>http://www.strutherscityschools.org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9832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1" t="12617" r="19342" b="4652"/>
          <a:stretch/>
        </p:blipFill>
        <p:spPr bwMode="auto">
          <a:xfrm>
            <a:off x="435428" y="304800"/>
            <a:ext cx="8305800" cy="6185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83829" y="1066800"/>
            <a:ext cx="2057399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From here select the </a:t>
            </a:r>
            <a:r>
              <a:rPr lang="en-US" sz="1600" b="1" dirty="0" err="1">
                <a:solidFill>
                  <a:srgbClr val="FF0000"/>
                </a:solidFill>
              </a:rPr>
              <a:t>I</a:t>
            </a:r>
            <a:r>
              <a:rPr lang="en-US" sz="1600" b="1" dirty="0" err="1" smtClean="0">
                <a:solidFill>
                  <a:srgbClr val="FF0000"/>
                </a:solidFill>
              </a:rPr>
              <a:t>nfOhio</a:t>
            </a:r>
            <a:r>
              <a:rPr lang="en-US" sz="1600" b="1" dirty="0" smtClean="0">
                <a:solidFill>
                  <a:srgbClr val="FF0000"/>
                </a:solidFill>
              </a:rPr>
              <a:t>  link under the Library &amp; Media menu 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308271" y="1897797"/>
            <a:ext cx="1235529" cy="76920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140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9" t="9236" r="19659" b="4390"/>
          <a:stretch/>
        </p:blipFill>
        <p:spPr bwMode="auto">
          <a:xfrm>
            <a:off x="914400" y="838200"/>
            <a:ext cx="7543799" cy="5770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18156" y="5257800"/>
            <a:ext cx="6481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This brings you to the schools OPAC (Online Public Access Catalog)</a:t>
            </a:r>
          </a:p>
          <a:p>
            <a:pPr algn="ctr"/>
            <a:r>
              <a:rPr lang="en-US" b="1" i="1" u="sng" dirty="0" smtClean="0">
                <a:solidFill>
                  <a:srgbClr val="FF0000"/>
                </a:solidFill>
              </a:rPr>
              <a:t>At the high school level you will select the </a:t>
            </a:r>
            <a:r>
              <a:rPr lang="en-US" b="1" i="1" u="sng" dirty="0" err="1" smtClean="0">
                <a:solidFill>
                  <a:srgbClr val="FF0000"/>
                </a:solidFill>
              </a:rPr>
              <a:t>INFOhio</a:t>
            </a:r>
            <a:r>
              <a:rPr lang="en-US" b="1" i="1" u="sng" dirty="0" smtClean="0">
                <a:solidFill>
                  <a:srgbClr val="FF0000"/>
                </a:solidFill>
              </a:rPr>
              <a:t> CAT </a:t>
            </a:r>
            <a:endParaRPr lang="en-US" b="1" i="1" u="sng" dirty="0">
              <a:solidFill>
                <a:srgbClr val="FF000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 flipV="1">
            <a:off x="3352800" y="2362200"/>
            <a:ext cx="990600" cy="283028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223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902" r="875" b="5487"/>
          <a:stretch/>
        </p:blipFill>
        <p:spPr bwMode="auto">
          <a:xfrm>
            <a:off x="71574" y="1458686"/>
            <a:ext cx="8973344" cy="4800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8961" y="228600"/>
            <a:ext cx="82540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This is where you will be able to search the materials housed in your library.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This screen is a </a:t>
            </a:r>
            <a:r>
              <a:rPr lang="en-US" b="1" i="1" u="sng" dirty="0" smtClean="0">
                <a:solidFill>
                  <a:srgbClr val="FF0000"/>
                </a:solidFill>
              </a:rPr>
              <a:t>Quick Search</a:t>
            </a:r>
            <a:r>
              <a:rPr lang="en-US" b="1" i="1" dirty="0" smtClean="0">
                <a:solidFill>
                  <a:srgbClr val="FF0000"/>
                </a:solidFill>
              </a:rPr>
              <a:t> option, the fastest and most popular method to look up</a:t>
            </a:r>
          </a:p>
          <a:p>
            <a:pPr algn="ctr"/>
            <a:r>
              <a:rPr lang="en-US" b="1" i="1" dirty="0">
                <a:solidFill>
                  <a:srgbClr val="FF0000"/>
                </a:solidFill>
              </a:rPr>
              <a:t>g</a:t>
            </a:r>
            <a:r>
              <a:rPr lang="en-US" b="1" i="1" dirty="0" smtClean="0">
                <a:solidFill>
                  <a:srgbClr val="FF0000"/>
                </a:solidFill>
              </a:rPr>
              <a:t>eneral materials.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58246" y="2286000"/>
            <a:ext cx="1661032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Your search word goes here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stCxn id="4" idx="1"/>
          </p:cNvCxnSpPr>
          <p:nvPr/>
        </p:nvCxnSpPr>
        <p:spPr>
          <a:xfrm flipH="1">
            <a:off x="4343400" y="2409111"/>
            <a:ext cx="214846" cy="12311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58246" y="2667000"/>
            <a:ext cx="2056973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Pick this library or another building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>
            <a:off x="4038600" y="2790111"/>
            <a:ext cx="519646" cy="12311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20194" y="3279967"/>
            <a:ext cx="2786340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Fiction, non-fiction, biography, etc. or any group</a:t>
            </a:r>
            <a:r>
              <a:rPr lang="en-US" sz="1000" dirty="0" smtClean="0"/>
              <a:t>.</a:t>
            </a:r>
            <a:endParaRPr lang="en-US" sz="1000" dirty="0"/>
          </a:p>
        </p:txBody>
      </p:sp>
      <p:cxnSp>
        <p:nvCxnSpPr>
          <p:cNvPr id="19" name="Straight Arrow Connector 18"/>
          <p:cNvCxnSpPr>
            <a:stCxn id="14" idx="1"/>
          </p:cNvCxnSpPr>
          <p:nvPr/>
        </p:nvCxnSpPr>
        <p:spPr>
          <a:xfrm flipH="1" flipV="1">
            <a:off x="3962400" y="3403077"/>
            <a:ext cx="357794" cy="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47800" y="4542710"/>
            <a:ext cx="3863558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Then you select what type of search you want to do; author, title, etc.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057400" y="4191000"/>
            <a:ext cx="914400" cy="35171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0" name="Straight Arrow Connector 5119"/>
          <p:cNvCxnSpPr/>
          <p:nvPr/>
        </p:nvCxnSpPr>
        <p:spPr>
          <a:xfrm flipH="1" flipV="1">
            <a:off x="3581400" y="4191000"/>
            <a:ext cx="762000" cy="35171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00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1" t="9742" r="1541" b="4257"/>
          <a:stretch/>
        </p:blipFill>
        <p:spPr bwMode="auto">
          <a:xfrm>
            <a:off x="152400" y="1524000"/>
            <a:ext cx="8904514" cy="4391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22021" y="118569"/>
            <a:ext cx="47424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0000"/>
                </a:solidFill>
              </a:rPr>
              <a:t>Let’s search a book </a:t>
            </a:r>
            <a:endParaRPr lang="en-US" sz="44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23387" y="2590799"/>
            <a:ext cx="1369286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Enter your title here</a:t>
            </a:r>
            <a:endParaRPr lang="en-US" sz="1100" b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>
            <a:stCxn id="3" idx="1"/>
          </p:cNvCxnSpPr>
          <p:nvPr/>
        </p:nvCxnSpPr>
        <p:spPr>
          <a:xfrm flipH="1">
            <a:off x="4038600" y="2721604"/>
            <a:ext cx="1084787" cy="13080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00600" y="3429000"/>
            <a:ext cx="1228221" cy="2616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srgbClr val="FF0000"/>
                </a:solidFill>
              </a:rPr>
              <a:t>Select title option</a:t>
            </a:r>
            <a:endParaRPr lang="en-US" sz="11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3352800" y="3559805"/>
            <a:ext cx="1447800" cy="40259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54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7" r="978" b="5962"/>
          <a:stretch/>
        </p:blipFill>
        <p:spPr bwMode="auto">
          <a:xfrm>
            <a:off x="152400" y="2209801"/>
            <a:ext cx="8763000" cy="4201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51474" y="195942"/>
            <a:ext cx="52170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Here are the results for </a:t>
            </a:r>
          </a:p>
          <a:p>
            <a:pPr algn="ctr"/>
            <a:r>
              <a:rPr lang="en-US" sz="4000" b="1" i="1" dirty="0" smtClean="0">
                <a:solidFill>
                  <a:srgbClr val="FF0000"/>
                </a:solidFill>
              </a:rPr>
              <a:t>The Hunger Games</a:t>
            </a:r>
            <a:endParaRPr lang="en-US" sz="40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0" y="4114800"/>
            <a:ext cx="2648482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0 copies available, all 4 copies are checked out</a:t>
            </a:r>
            <a:endParaRPr lang="en-US" sz="1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9485" y="5653444"/>
            <a:ext cx="827471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Call number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>
            <a:stCxn id="5" idx="0"/>
          </p:cNvCxnSpPr>
          <p:nvPr/>
        </p:nvCxnSpPr>
        <p:spPr>
          <a:xfrm flipH="1" flipV="1">
            <a:off x="457200" y="5410200"/>
            <a:ext cx="196021" cy="243244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86869" y="5653443"/>
            <a:ext cx="1329210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Library owns 4 copies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371600" y="5410200"/>
            <a:ext cx="609600" cy="24324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" idx="1"/>
          </p:cNvCxnSpPr>
          <p:nvPr/>
        </p:nvCxnSpPr>
        <p:spPr>
          <a:xfrm flipH="1">
            <a:off x="2895600" y="4237911"/>
            <a:ext cx="914400" cy="33408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601684" y="5653442"/>
            <a:ext cx="1919115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Housed in the paperback section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18" name="Straight Arrow Connector 17"/>
          <p:cNvCxnSpPr>
            <a:stCxn id="16" idx="0"/>
          </p:cNvCxnSpPr>
          <p:nvPr/>
        </p:nvCxnSpPr>
        <p:spPr>
          <a:xfrm flipH="1" flipV="1">
            <a:off x="2895600" y="5410200"/>
            <a:ext cx="665642" cy="24324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710869" y="3563778"/>
            <a:ext cx="3060453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There are more options for more detailed information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22" name="Straight Arrow Connector 21"/>
          <p:cNvCxnSpPr>
            <a:stCxn id="20" idx="1"/>
          </p:cNvCxnSpPr>
          <p:nvPr/>
        </p:nvCxnSpPr>
        <p:spPr>
          <a:xfrm flipH="1" flipV="1">
            <a:off x="1447800" y="3505200"/>
            <a:ext cx="1263069" cy="181689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248400" y="3200400"/>
            <a:ext cx="691215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Summary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26" name="Straight Arrow Connector 25"/>
          <p:cNvCxnSpPr>
            <a:stCxn id="24" idx="2"/>
          </p:cNvCxnSpPr>
          <p:nvPr/>
        </p:nvCxnSpPr>
        <p:spPr>
          <a:xfrm flipH="1">
            <a:off x="6019800" y="3446621"/>
            <a:ext cx="574208" cy="36337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73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6" r="1037" b="6102"/>
          <a:stretch/>
        </p:blipFill>
        <p:spPr bwMode="auto">
          <a:xfrm>
            <a:off x="54429" y="1676401"/>
            <a:ext cx="90678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209800" y="304800"/>
            <a:ext cx="5307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Now let’s search an author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0" y="5105400"/>
            <a:ext cx="2717411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Let’s look at the hottest author being circulated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5" name="Straight Arrow Connector 4"/>
          <p:cNvCxnSpPr>
            <a:stCxn id="3" idx="1"/>
          </p:cNvCxnSpPr>
          <p:nvPr/>
        </p:nvCxnSpPr>
        <p:spPr>
          <a:xfrm flipH="1">
            <a:off x="2971800" y="5228511"/>
            <a:ext cx="838200" cy="12311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817558" y="2634733"/>
            <a:ext cx="1645002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Type in author’s name here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flipH="1">
            <a:off x="4038600" y="2757844"/>
            <a:ext cx="778958" cy="2901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03506" y="3663434"/>
            <a:ext cx="1273105" cy="24622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Select author option</a:t>
            </a:r>
            <a:endParaRPr lang="en-US" sz="1000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11" idx="1"/>
          </p:cNvCxnSpPr>
          <p:nvPr/>
        </p:nvCxnSpPr>
        <p:spPr>
          <a:xfrm flipH="1">
            <a:off x="3124200" y="3786545"/>
            <a:ext cx="1879306" cy="328255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682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1" r="1494" b="6147"/>
          <a:stretch/>
        </p:blipFill>
        <p:spPr bwMode="auto">
          <a:xfrm>
            <a:off x="304800" y="2057400"/>
            <a:ext cx="8686799" cy="412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17040" y="152399"/>
            <a:ext cx="64496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There are 4 titles by this author</a:t>
            </a:r>
          </a:p>
          <a:p>
            <a:pPr algn="ctr"/>
            <a:r>
              <a:rPr lang="en-US" sz="3600" b="1" dirty="0">
                <a:solidFill>
                  <a:srgbClr val="FF0000"/>
                </a:solidFill>
              </a:rPr>
              <a:t>h</a:t>
            </a:r>
            <a:r>
              <a:rPr lang="en-US" sz="3600" b="1" dirty="0" smtClean="0">
                <a:solidFill>
                  <a:srgbClr val="FF0000"/>
                </a:solidFill>
              </a:rPr>
              <a:t>oused at the high school library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05600" y="2754868"/>
            <a:ext cx="2379626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The details will show</a:t>
            </a:r>
          </a:p>
          <a:p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f the book is available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at the present time</a:t>
            </a:r>
          </a:p>
        </p:txBody>
      </p:sp>
      <p:cxnSp>
        <p:nvCxnSpPr>
          <p:cNvPr id="5" name="Straight Arrow Connector 4"/>
          <p:cNvCxnSpPr>
            <a:stCxn id="3" idx="1"/>
          </p:cNvCxnSpPr>
          <p:nvPr/>
        </p:nvCxnSpPr>
        <p:spPr>
          <a:xfrm flipH="1">
            <a:off x="3581400" y="3216533"/>
            <a:ext cx="3124200" cy="74586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581400" y="3678198"/>
            <a:ext cx="3124200" cy="119860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293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248</Words>
  <Application>Microsoft Office PowerPoint</Application>
  <PresentationFormat>On-screen Show (4:3)</PresentationFormat>
  <Paragraphs>40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home</dc:creator>
  <cp:lastModifiedBy>home</cp:lastModifiedBy>
  <cp:revision>23</cp:revision>
  <dcterms:created xsi:type="dcterms:W3CDTF">2012-04-08T23:54:27Z</dcterms:created>
  <dcterms:modified xsi:type="dcterms:W3CDTF">2012-04-10T16:04:34Z</dcterms:modified>
</cp:coreProperties>
</file>